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Quattrocento Sans" panose="020B0604020202020204" charset="0"/>
      <p:regular r:id="rId10"/>
      <p:bold r:id="rId11"/>
      <p:italic r:id="rId12"/>
      <p:boldItalic r:id="rId13"/>
    </p:embeddedFont>
    <p:embeddedFont>
      <p:font typeface="Tahoma" panose="020B0604030504040204" pitchFamily="34" charset="0"/>
      <p:regular r:id="rId14"/>
      <p:bold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0" d="100"/>
          <a:sy n="130" d="100"/>
        </p:scale>
        <p:origin x="126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faa1eed3f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gfaa1eed3f9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"/>
              <a:t>Let’s review a real life example of how having an FSA can save you money.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"/>
              <a:t>Meet Ashley. Ashley is a 33 year old college graduate working in marketing.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"/>
              <a:t>She is enrolled in an FSA and makes an annual contribution of $2,600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"/>
              <a:t>Since her FSA contributions are taken out pre-tax her actual taxable income is lowered which means she has more take-home pay then if she didn’t have an FSA.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"/>
              <a:t>For Ashley this means an additional $468 dollars she gets to keep and take home.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59" name="Google Shape;59;gfaa1eed3f9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faa1eed3f9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" name="Google Shape;66;gfaa1eed3f9_0_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Let’s review a real life example of how having a Dependent Care FSA can save you money.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Meet Kenneth. Kenneth is a 36 year old single father with 2 children in daycare.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He is enrolled in an Dependent Care FSA and makes an annual contribution of $5,000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Since his Dependent Care FSA contributions are taken out pre-tax his actual taxable income is lowered which means he has more take-home pay then if he didn’t have an Dependent Care FSA.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For Kenneth this means an additional $900 dollars he gets to keep and take home.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" name="Google Shape;67;gfaa1eed3f9_0_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faa1eed3f9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" name="Google Shape;74;gfaa1eed3f9_0_1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Let’s review a real life example of how having an HSA can save you money.</a:t>
            </a:r>
            <a:endParaRPr b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Meet Angela. Angela is a 38 year old mother of 3 kids and has a full time career.</a:t>
            </a:r>
            <a:endParaRPr b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She is enrolled in an HSA and makes an annual contribution of $6,750</a:t>
            </a:r>
            <a:endParaRPr b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Since her HSA contributions are taken out pre-tax her actual taxable income is lowered which means she has more take-home pay then if she didn’t have an HSA.</a:t>
            </a:r>
            <a:endParaRPr b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Angela this means an additional $1,215 dollars to use for expenses or maybe even for a fun trip with her family. </a:t>
            </a:r>
            <a:endParaRPr b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endParaRPr/>
          </a:p>
        </p:txBody>
      </p:sp>
      <p:sp>
        <p:nvSpPr>
          <p:cNvPr id="75" name="Google Shape;75;gfaa1eed3f9_0_1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5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4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/>
        </p:nvSpPr>
        <p:spPr>
          <a:xfrm>
            <a:off x="498492" y="1829482"/>
            <a:ext cx="27453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GROSS ANNUAL PAY………… $60,000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TAX RATE (18%) ………..…… -$10,800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NET ANNUAL PAY ………..…  $49,200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HEALTHCARE EXPENSES …… -$2,600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FINAL TAKE-HOME PAY ……. $46,600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4"/>
          <p:cNvSpPr txBox="1"/>
          <p:nvPr/>
        </p:nvSpPr>
        <p:spPr>
          <a:xfrm>
            <a:off x="3260518" y="1829482"/>
            <a:ext cx="28356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GROSS ANNUAL PAY…………… $60,000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ANNUAL FSA CONTRIBUTION  -$2,600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ADJUSTED GROSS PAY …….…..$57,400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TAX RATE (18%) ……………..… -$10,332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FINAL TAKE-HOME PAY …...…. $47,068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4"/>
          <p:cNvSpPr txBox="1"/>
          <p:nvPr/>
        </p:nvSpPr>
        <p:spPr>
          <a:xfrm>
            <a:off x="3369374" y="3481055"/>
            <a:ext cx="2127900" cy="7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 lnSpcReduction="20000"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13848"/>
              </a:buClr>
              <a:buSzPts val="6000"/>
              <a:buFont typeface="Arial"/>
              <a:buNone/>
            </a:pPr>
            <a:r>
              <a:rPr lang="en" sz="6000" b="1" i="0" u="none" strike="noStrike" cap="none">
                <a:solidFill>
                  <a:srgbClr val="213848"/>
                </a:solidFill>
                <a:latin typeface="Tahoma"/>
                <a:ea typeface="Tahoma"/>
                <a:cs typeface="Tahoma"/>
                <a:sym typeface="Tahoma"/>
              </a:rPr>
              <a:t>$468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/>
        </p:nvSpPr>
        <p:spPr>
          <a:xfrm>
            <a:off x="3369374" y="3481055"/>
            <a:ext cx="2127900" cy="7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 lnSpcReduction="20000"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13848"/>
              </a:buClr>
              <a:buSzPts val="6000"/>
              <a:buFont typeface="Arial"/>
              <a:buNone/>
            </a:pPr>
            <a:r>
              <a:rPr lang="en" sz="6000" b="1" i="0" u="none" strike="noStrike" cap="none">
                <a:solidFill>
                  <a:srgbClr val="213848"/>
                </a:solidFill>
                <a:latin typeface="Tahoma"/>
                <a:ea typeface="Tahoma"/>
                <a:cs typeface="Tahoma"/>
                <a:sym typeface="Tahoma"/>
              </a:rPr>
              <a:t>$900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5"/>
          <p:cNvSpPr txBox="1"/>
          <p:nvPr/>
        </p:nvSpPr>
        <p:spPr>
          <a:xfrm>
            <a:off x="498492" y="1829487"/>
            <a:ext cx="27453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GROSS ANNUAL PAY………… $60,000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TAX RATE (18%) ……..……… -$10,800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NET ANNUAL PAY ……...……. $49,200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DEPENDENT CARE EXPENSES -$5,000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FINAL TAKE-HOME PAY …….. $44,200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5"/>
          <p:cNvSpPr txBox="1"/>
          <p:nvPr/>
        </p:nvSpPr>
        <p:spPr>
          <a:xfrm>
            <a:off x="3260518" y="1829482"/>
            <a:ext cx="28356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</a:pPr>
            <a: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GROSS ANNUAL PAY…………… $60,000</a:t>
            </a:r>
            <a:b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ANNUAL FSA CONTRIBUTION    $5,000</a:t>
            </a:r>
            <a:b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ADJUSTED GROSS PAY …….…..$55,000</a:t>
            </a:r>
            <a:b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TAX RATE (18%) ……………..… -$9,900</a:t>
            </a:r>
            <a:b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FINAL TAKE-HOME PAY …...…. $45,100</a:t>
            </a: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/>
        </p:nvSpPr>
        <p:spPr>
          <a:xfrm>
            <a:off x="498492" y="1829482"/>
            <a:ext cx="27453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</a:pPr>
            <a: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GROSS ANNUAL PAY………… $60,000</a:t>
            </a:r>
            <a:b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TAX RATE (18%) ………..…… -$10,800</a:t>
            </a:r>
            <a:b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NET ANNUAL PAY ………..…  $49,200</a:t>
            </a:r>
            <a:b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HEALTHCARE EXPENSES …… -$</a:t>
            </a:r>
            <a:r>
              <a:rPr lang="en" sz="900" b="1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6,75</a:t>
            </a:r>
            <a: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</a:t>
            </a:r>
            <a:b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 dirty="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FINAL TAKE-HOME PAY ……. $42,450</a:t>
            </a:r>
            <a:endParaRPr sz="1100" dirty="0"/>
          </a:p>
        </p:txBody>
      </p:sp>
      <p:sp>
        <p:nvSpPr>
          <p:cNvPr id="78" name="Google Shape;78;p16"/>
          <p:cNvSpPr txBox="1"/>
          <p:nvPr/>
        </p:nvSpPr>
        <p:spPr>
          <a:xfrm>
            <a:off x="3260518" y="1829482"/>
            <a:ext cx="28356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GROSS ANNUAL PAY…………… $60,000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ANNUAL HSA CONTRIBUTION </a:t>
            </a:r>
            <a:r>
              <a:rPr lang="en" sz="900" b="1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-$</a:t>
            </a:r>
            <a:r>
              <a:rPr lang="en" sz="900" b="1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6,75</a:t>
            </a: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ADJUSTED GROSS PAY …….…..$53,250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TAX RATE (18%) ………..……..… -$</a:t>
            </a:r>
            <a:r>
              <a:rPr lang="en" sz="900" b="1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9.585</a:t>
            </a:r>
            <a:b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en" sz="900" b="1" i="0" u="none" strike="noStrike" cap="none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FINAL TAKE-HOME PAY …...…. $43,665</a:t>
            </a:r>
            <a:endParaRPr sz="1100"/>
          </a:p>
        </p:txBody>
      </p:sp>
      <p:sp>
        <p:nvSpPr>
          <p:cNvPr id="79" name="Google Shape;79;p16"/>
          <p:cNvSpPr txBox="1"/>
          <p:nvPr/>
        </p:nvSpPr>
        <p:spPr>
          <a:xfrm>
            <a:off x="3369374" y="3594451"/>
            <a:ext cx="2127900" cy="5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 fontScale="70000" lnSpcReduction="20000"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13848"/>
              </a:buClr>
              <a:buSzPct val="100000"/>
              <a:buFont typeface="Arial"/>
              <a:buNone/>
            </a:pPr>
            <a:r>
              <a:rPr lang="en" sz="6000" b="1" i="0" u="none" strike="noStrike" cap="none">
                <a:solidFill>
                  <a:srgbClr val="213848"/>
                </a:solidFill>
                <a:latin typeface="Tahoma"/>
                <a:ea typeface="Tahoma"/>
                <a:cs typeface="Tahoma"/>
                <a:sym typeface="Tahoma"/>
              </a:rPr>
              <a:t>$1,215</a:t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</Words>
  <Application>Microsoft Office PowerPoint</Application>
  <PresentationFormat>On-screen Show (16:9)</PresentationFormat>
  <Paragraphs>34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Tahoma</vt:lpstr>
      <vt:lpstr>Quattrocento Sans</vt:lpstr>
      <vt:lpstr>Simple Light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Minges, Nikki</cp:lastModifiedBy>
  <cp:revision>1</cp:revision>
  <dcterms:modified xsi:type="dcterms:W3CDTF">2021-12-13T17:11:50Z</dcterms:modified>
</cp:coreProperties>
</file>